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2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3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2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8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8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8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E606-2E22-4AD2-969B-561D6DCBB70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871B-2A65-43E7-8A2F-3F983258D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Basic Writing Mechanics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Rules For Writing Short Essays and Research Papers </a:t>
            </a:r>
          </a:p>
        </p:txBody>
      </p:sp>
    </p:spTree>
    <p:extLst>
      <p:ext uri="{BB962C8B-B14F-4D97-AF65-F5344CB8AC3E}">
        <p14:creationId xmlns:p14="http://schemas.microsoft.com/office/powerpoint/2010/main" val="82310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G. Writing Numbers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Spell out numbers less than 999. </a:t>
            </a:r>
          </a:p>
          <a:p>
            <a:endParaRPr lang="en-US" dirty="0"/>
          </a:p>
          <a:p>
            <a:r>
              <a:rPr lang="en-US" dirty="0"/>
              <a:t>Write numbers above 999 in numerical form. </a:t>
            </a:r>
          </a:p>
          <a:p>
            <a:endParaRPr lang="en-US" dirty="0"/>
          </a:p>
          <a:p>
            <a:r>
              <a:rPr lang="en-US" dirty="0"/>
              <a:t>Write dates as follows: September 14, 1977</a:t>
            </a:r>
          </a:p>
          <a:p>
            <a:endParaRPr lang="en-US" dirty="0"/>
          </a:p>
          <a:p>
            <a:r>
              <a:rPr lang="en-US" dirty="0"/>
              <a:t>Write times as follows: 1:05 A.M. </a:t>
            </a:r>
          </a:p>
          <a:p>
            <a:endParaRPr lang="en-US" dirty="0"/>
          </a:p>
          <a:p>
            <a:r>
              <a:rPr lang="en-US" dirty="0"/>
              <a:t>Write addresses as follows: 740 2</a:t>
            </a:r>
            <a:r>
              <a:rPr lang="en-US" baseline="30000" dirty="0"/>
              <a:t>nd</a:t>
            </a:r>
            <a:r>
              <a:rPr lang="en-US" dirty="0"/>
              <a:t> St. SW., Jamestown, ND 58401 </a:t>
            </a:r>
          </a:p>
          <a:p>
            <a:endParaRPr lang="en-US" dirty="0"/>
          </a:p>
          <a:p>
            <a:r>
              <a:rPr lang="en-US" dirty="0"/>
              <a:t>Write percent's as follows: 85 percent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1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H. Italicizing and Underlining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Italicizing or underline the following items: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Titles of books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Newspapers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Magazines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Movies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Works of 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TV Shows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Articles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Trains, Ships, Planes</a:t>
            </a:r>
            <a:r>
              <a:rPr lang="en-US"/>
              <a:t>, Tanks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3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Table of 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Formatting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Sourcing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Words to Not Use in Papers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Capitalization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Commas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Apostrophes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Writing Numbers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Italicizing and Underlining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6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A. Formatting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12 point Font </a:t>
            </a:r>
          </a:p>
          <a:p>
            <a:endParaRPr lang="en-US" dirty="0"/>
          </a:p>
          <a:p>
            <a:r>
              <a:rPr lang="en-US" dirty="0"/>
              <a:t>One Inch Margins </a:t>
            </a:r>
          </a:p>
          <a:p>
            <a:endParaRPr lang="en-US" dirty="0"/>
          </a:p>
          <a:p>
            <a:r>
              <a:rPr lang="en-US" dirty="0"/>
              <a:t>Times Roman Numeral Font Type </a:t>
            </a:r>
          </a:p>
          <a:p>
            <a:endParaRPr lang="en-US" dirty="0"/>
          </a:p>
          <a:p>
            <a:r>
              <a:rPr lang="en-US" dirty="0"/>
              <a:t>Double Spacing </a:t>
            </a:r>
          </a:p>
          <a:p>
            <a:endParaRPr lang="en-US" dirty="0"/>
          </a:p>
          <a:p>
            <a:r>
              <a:rPr lang="en-US" dirty="0"/>
              <a:t>Page Numbers in Lower Right Hand Corner  </a:t>
            </a:r>
          </a:p>
        </p:txBody>
      </p:sp>
    </p:spTree>
    <p:extLst>
      <p:ext uri="{BB962C8B-B14F-4D97-AF65-F5344CB8AC3E}">
        <p14:creationId xmlns:p14="http://schemas.microsoft.com/office/powerpoint/2010/main" val="38892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B. Sourcing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Chicago Style for footnotes, or endnotes. </a:t>
            </a:r>
          </a:p>
          <a:p>
            <a:endParaRPr lang="en-US" dirty="0"/>
          </a:p>
          <a:p>
            <a:r>
              <a:rPr lang="en-US" dirty="0"/>
              <a:t>As a reference, use the link provided on the classroom writing page.  </a:t>
            </a:r>
          </a:p>
          <a:p>
            <a:endParaRPr lang="en-US" dirty="0"/>
          </a:p>
          <a:p>
            <a:r>
              <a:rPr lang="en-US" dirty="0"/>
              <a:t>Be sure to use the correct number and type of sources; each assignment will vary in requirements. </a:t>
            </a:r>
          </a:p>
          <a:p>
            <a:endParaRPr lang="en-US" dirty="0"/>
          </a:p>
          <a:p>
            <a:r>
              <a:rPr lang="en-US" dirty="0"/>
              <a:t>As a general rule, each paragraph must contain at least one source, if content is not directly from the student.  </a:t>
            </a:r>
          </a:p>
        </p:txBody>
      </p:sp>
    </p:spTree>
    <p:extLst>
      <p:ext uri="{BB962C8B-B14F-4D97-AF65-F5344CB8AC3E}">
        <p14:creationId xmlns:p14="http://schemas.microsoft.com/office/powerpoint/2010/main" val="48321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C. Words to Not Use in Papers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Never use </a:t>
            </a:r>
            <a:r>
              <a:rPr lang="en-US" u="sng" dirty="0"/>
              <a:t>get </a:t>
            </a:r>
            <a:r>
              <a:rPr lang="en-US" dirty="0"/>
              <a:t>or </a:t>
            </a:r>
            <a:r>
              <a:rPr lang="en-US" u="sng" dirty="0"/>
              <a:t>got</a:t>
            </a:r>
            <a:r>
              <a:rPr lang="en-US" dirty="0"/>
              <a:t>, or </a:t>
            </a:r>
            <a:r>
              <a:rPr lang="en-US" u="sng" dirty="0"/>
              <a:t>this.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Never use personal pronouns such as </a:t>
            </a:r>
            <a:r>
              <a:rPr lang="en-US" u="sng" dirty="0"/>
              <a:t>my</a:t>
            </a:r>
            <a:r>
              <a:rPr lang="en-US" dirty="0"/>
              <a:t>, </a:t>
            </a:r>
            <a:r>
              <a:rPr lang="en-US" u="sng" dirty="0"/>
              <a:t>I,</a:t>
            </a:r>
            <a:r>
              <a:rPr lang="en-US" dirty="0"/>
              <a:t> </a:t>
            </a:r>
            <a:r>
              <a:rPr lang="en-US" u="sng" dirty="0"/>
              <a:t>me</a:t>
            </a:r>
            <a:r>
              <a:rPr lang="en-US" dirty="0"/>
              <a:t>, </a:t>
            </a:r>
            <a:r>
              <a:rPr lang="en-US" u="sng" dirty="0"/>
              <a:t>you</a:t>
            </a:r>
            <a:r>
              <a:rPr lang="en-US" dirty="0"/>
              <a:t>, or </a:t>
            </a:r>
            <a:r>
              <a:rPr lang="en-US" u="sng" dirty="0"/>
              <a:t>myself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Never use contractions.</a:t>
            </a:r>
          </a:p>
          <a:p>
            <a:endParaRPr lang="en-US" dirty="0"/>
          </a:p>
          <a:p>
            <a:r>
              <a:rPr lang="en-US" b="1" dirty="0"/>
              <a:t>Do not end a sentence with a preposition </a:t>
            </a:r>
            <a:r>
              <a:rPr lang="en-US" dirty="0"/>
              <a:t>(along, among, around, at, before, behind, below, beneath, beside, between, beyond, despite, down, during, except, for, from, in near, off, on, of, onto, out, outside, over, past, since, through, till, to, toward, under, underneath, until, up, upon, with, within, or without).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741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D. Capitalization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Capitalize</a:t>
            </a:r>
            <a:r>
              <a:rPr lang="en-US" dirty="0"/>
              <a:t> cities, states, nations, capitols, nationalities, historical events, airplanes, ships, trains, spacecraft, and languages.</a:t>
            </a:r>
          </a:p>
          <a:p>
            <a:endParaRPr lang="en-US" dirty="0"/>
          </a:p>
          <a:p>
            <a:r>
              <a:rPr lang="en-US" b="1" dirty="0"/>
              <a:t>Capitalize </a:t>
            </a:r>
            <a:r>
              <a:rPr lang="en-US" dirty="0"/>
              <a:t>days, holidays, months, </a:t>
            </a:r>
          </a:p>
          <a:p>
            <a:endParaRPr lang="en-US" dirty="0"/>
          </a:p>
          <a:p>
            <a:r>
              <a:rPr lang="en-US" b="1" dirty="0"/>
              <a:t>Capitalize</a:t>
            </a:r>
            <a:r>
              <a:rPr lang="en-US" dirty="0"/>
              <a:t> names, places, and organizations.  </a:t>
            </a:r>
          </a:p>
          <a:p>
            <a:endParaRPr lang="en-US" dirty="0"/>
          </a:p>
          <a:p>
            <a:r>
              <a:rPr lang="en-US" b="1" dirty="0"/>
              <a:t>Capitalize</a:t>
            </a:r>
            <a:r>
              <a:rPr lang="en-US" dirty="0"/>
              <a:t> rivers, seas, oceans, mountains, and creeks.   </a:t>
            </a:r>
          </a:p>
        </p:txBody>
      </p:sp>
    </p:spTree>
    <p:extLst>
      <p:ext uri="{BB962C8B-B14F-4D97-AF65-F5344CB8AC3E}">
        <p14:creationId xmlns:p14="http://schemas.microsoft.com/office/powerpoint/2010/main" val="324348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Capitalize</a:t>
            </a:r>
            <a:r>
              <a:rPr lang="en-US" sz="2800" dirty="0">
                <a:latin typeface="+mn-lt"/>
              </a:rPr>
              <a:t> Mr., Miss., Ms., Mrs., Dr., Sr., and Jr.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Capitalize</a:t>
            </a:r>
            <a:r>
              <a:rPr lang="en-US" sz="2800" dirty="0"/>
              <a:t> Governor, President, Prime Minister, King, Queen, Pastor, Minister, Senator, or Congressmen when it comes before the name. </a:t>
            </a:r>
          </a:p>
          <a:p>
            <a:endParaRPr lang="en-US" sz="2800" dirty="0"/>
          </a:p>
          <a:p>
            <a:r>
              <a:rPr lang="en-US" sz="2800" b="1" dirty="0"/>
              <a:t>Capitalize</a:t>
            </a:r>
            <a:r>
              <a:rPr lang="en-US" sz="2800" dirty="0"/>
              <a:t> all published works such as books, newspapers, songs, articles, movies, and paintings.</a:t>
            </a:r>
          </a:p>
          <a:p>
            <a:endParaRPr lang="en-US" sz="2800" dirty="0"/>
          </a:p>
          <a:p>
            <a:r>
              <a:rPr lang="en-US" sz="2800" b="1" dirty="0"/>
              <a:t>Capitalize </a:t>
            </a:r>
            <a:r>
              <a:rPr lang="en-US" sz="2800" dirty="0"/>
              <a:t>religions, clubs, structures, and institutions.  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077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E. Commas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 comma before </a:t>
            </a:r>
            <a:r>
              <a:rPr lang="en-US" u="sng" dirty="0"/>
              <a:t>which</a:t>
            </a:r>
            <a:r>
              <a:rPr lang="en-US" dirty="0"/>
              <a:t>, </a:t>
            </a:r>
            <a:r>
              <a:rPr lang="en-US" u="sng" dirty="0"/>
              <a:t>or</a:t>
            </a:r>
            <a:r>
              <a:rPr lang="en-US" dirty="0"/>
              <a:t>, and </a:t>
            </a:r>
            <a:r>
              <a:rPr lang="en-US" u="sng" dirty="0"/>
              <a:t>but </a:t>
            </a:r>
            <a:r>
              <a:rPr lang="en-US" dirty="0"/>
              <a:t>when they are used to separate a sentence into two thoughts. </a:t>
            </a:r>
          </a:p>
          <a:p>
            <a:endParaRPr lang="en-US" dirty="0"/>
          </a:p>
          <a:p>
            <a:r>
              <a:rPr lang="en-US" dirty="0"/>
              <a:t>Use comma in dates: July 4</a:t>
            </a:r>
            <a:r>
              <a:rPr lang="en-US" baseline="30000" dirty="0"/>
              <a:t>th</a:t>
            </a:r>
            <a:r>
              <a:rPr lang="en-US" dirty="0"/>
              <a:t>, 1776,   </a:t>
            </a:r>
          </a:p>
          <a:p>
            <a:endParaRPr lang="en-US" dirty="0"/>
          </a:p>
          <a:p>
            <a:r>
              <a:rPr lang="en-US" dirty="0"/>
              <a:t>Use comma to set apart places: (Augusta, Montana), (Munich, Germany). </a:t>
            </a:r>
          </a:p>
          <a:p>
            <a:endParaRPr lang="en-US" dirty="0"/>
          </a:p>
          <a:p>
            <a:r>
              <a:rPr lang="en-US" dirty="0"/>
              <a:t>Use commas in a series: (We hiked, fished, and swam last weekend.)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F. Apostrophes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them when showing ownership. </a:t>
            </a:r>
          </a:p>
          <a:p>
            <a:endParaRPr lang="en-US" dirty="0"/>
          </a:p>
          <a:p>
            <a:r>
              <a:rPr lang="en-US" dirty="0"/>
              <a:t>Singular Example: The man’s cap is red.</a:t>
            </a:r>
          </a:p>
          <a:p>
            <a:endParaRPr lang="en-US" dirty="0"/>
          </a:p>
          <a:p>
            <a:r>
              <a:rPr lang="en-US" dirty="0"/>
              <a:t>Plural Example: Use the boys’ locker room.   </a:t>
            </a:r>
          </a:p>
        </p:txBody>
      </p:sp>
    </p:spTree>
    <p:extLst>
      <p:ext uri="{BB962C8B-B14F-4D97-AF65-F5344CB8AC3E}">
        <p14:creationId xmlns:p14="http://schemas.microsoft.com/office/powerpoint/2010/main" val="333866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565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Basic Writing Mechanics </vt:lpstr>
      <vt:lpstr>Table of Contents </vt:lpstr>
      <vt:lpstr>A. Formatting </vt:lpstr>
      <vt:lpstr>B. Sourcing </vt:lpstr>
      <vt:lpstr>C. Words to Not Use in Papers </vt:lpstr>
      <vt:lpstr>D. Capitalization </vt:lpstr>
      <vt:lpstr>Capitalize Mr., Miss., Ms., Mrs., Dr., Sr., and Jr.  </vt:lpstr>
      <vt:lpstr>E. Commas  </vt:lpstr>
      <vt:lpstr>F. Apostrophes </vt:lpstr>
      <vt:lpstr>G. Writing Numbers </vt:lpstr>
      <vt:lpstr>H. Italicizing and Underlining  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Writing Mechanics</dc:title>
  <dc:creator>Dan Tracy2</dc:creator>
  <cp:lastModifiedBy>Dan Tracy</cp:lastModifiedBy>
  <cp:revision>21</cp:revision>
  <dcterms:created xsi:type="dcterms:W3CDTF">2016-05-23T14:39:45Z</dcterms:created>
  <dcterms:modified xsi:type="dcterms:W3CDTF">2021-08-31T17:01:59Z</dcterms:modified>
</cp:coreProperties>
</file>